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0" r:id="rId6"/>
    <p:sldId id="264" r:id="rId7"/>
    <p:sldId id="270" r:id="rId8"/>
    <p:sldId id="261" r:id="rId9"/>
    <p:sldId id="262" r:id="rId10"/>
    <p:sldId id="263" r:id="rId11"/>
    <p:sldId id="265" r:id="rId12"/>
    <p:sldId id="266" r:id="rId13"/>
    <p:sldId id="267" r:id="rId14"/>
    <p:sldId id="269"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8"/>
    <p:restoredTop sz="94582"/>
  </p:normalViewPr>
  <p:slideViewPr>
    <p:cSldViewPr snapToGrid="0">
      <p:cViewPr varScale="1">
        <p:scale>
          <a:sx n="93" d="100"/>
          <a:sy n="93" d="100"/>
        </p:scale>
        <p:origin x="224"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12/6/23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a:t>
            </a:fld>
            <a:endParaRPr lang="en-US" dirty="0"/>
          </a:p>
        </p:txBody>
      </p:sp>
    </p:spTree>
    <p:extLst>
      <p:ext uri="{BB962C8B-B14F-4D97-AF65-F5344CB8AC3E}">
        <p14:creationId xmlns:p14="http://schemas.microsoft.com/office/powerpoint/2010/main" val="2240854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12/6/23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62865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12/6/23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220819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12/6/23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175418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12/6/23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093306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12/6/23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041565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12/6/23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73284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12/6/23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337409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12/6/23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670456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12/6/23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820298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12/6/23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579321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12/6/23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352218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Motifs colorés sur le ciel">
            <a:extLst>
              <a:ext uri="{FF2B5EF4-FFF2-40B4-BE49-F238E27FC236}">
                <a16:creationId xmlns:a16="http://schemas.microsoft.com/office/drawing/2014/main" id="{857C8077-2E86-DF95-55C8-4570C01190A2}"/>
              </a:ext>
            </a:extLst>
          </p:cNvPr>
          <p:cNvPicPr>
            <a:picLocks noChangeAspect="1"/>
          </p:cNvPicPr>
          <p:nvPr/>
        </p:nvPicPr>
        <p:blipFill rotWithShape="1">
          <a:blip r:embed="rId2">
            <a:alphaModFix amt="40000"/>
          </a:blip>
          <a:srcRect t="5527" r="-1" b="10181"/>
          <a:stretch/>
        </p:blipFill>
        <p:spPr>
          <a:xfrm>
            <a:off x="-1526" y="41565"/>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71C996E2-44D7-3B6E-5C30-19FA00D71457}"/>
              </a:ext>
            </a:extLst>
          </p:cNvPr>
          <p:cNvSpPr>
            <a:spLocks noGrp="1"/>
          </p:cNvSpPr>
          <p:nvPr>
            <p:ph type="ctrTitle"/>
          </p:nvPr>
        </p:nvSpPr>
        <p:spPr>
          <a:xfrm>
            <a:off x="4313153" y="1768755"/>
            <a:ext cx="7063739" cy="993292"/>
          </a:xfrm>
        </p:spPr>
        <p:txBody>
          <a:bodyPr>
            <a:normAutofit/>
          </a:bodyPr>
          <a:lstStyle/>
          <a:p>
            <a:r>
              <a:rPr lang="fr-FR" dirty="0">
                <a:solidFill>
                  <a:srgbClr val="FFFFFF"/>
                </a:solidFill>
              </a:rPr>
              <a:t>Projet </a:t>
            </a:r>
            <a:r>
              <a:rPr lang="fr-FR" dirty="0" err="1">
                <a:solidFill>
                  <a:srgbClr val="FFFFFF"/>
                </a:solidFill>
              </a:rPr>
              <a:t>Twatch</a:t>
            </a:r>
            <a:endParaRPr lang="fr-FR" dirty="0">
              <a:solidFill>
                <a:srgbClr val="FFFFFF"/>
              </a:solidFill>
            </a:endParaRPr>
          </a:p>
        </p:txBody>
      </p:sp>
      <p:sp>
        <p:nvSpPr>
          <p:cNvPr id="3" name="Sous-titre 2">
            <a:extLst>
              <a:ext uri="{FF2B5EF4-FFF2-40B4-BE49-F238E27FC236}">
                <a16:creationId xmlns:a16="http://schemas.microsoft.com/office/drawing/2014/main" id="{09B5541C-A6F5-B809-A7C9-B64B9A6C9D90}"/>
              </a:ext>
            </a:extLst>
          </p:cNvPr>
          <p:cNvSpPr>
            <a:spLocks noGrp="1"/>
          </p:cNvSpPr>
          <p:nvPr>
            <p:ph type="subTitle" idx="1"/>
          </p:nvPr>
        </p:nvSpPr>
        <p:spPr>
          <a:xfrm>
            <a:off x="4591076" y="3175213"/>
            <a:ext cx="7063739" cy="1655762"/>
          </a:xfrm>
        </p:spPr>
        <p:txBody>
          <a:bodyPr>
            <a:normAutofit/>
          </a:bodyPr>
          <a:lstStyle/>
          <a:p>
            <a:pPr algn="just"/>
            <a:r>
              <a:rPr lang="fr-FR" dirty="0">
                <a:solidFill>
                  <a:srgbClr val="FFFFFF"/>
                </a:solidFill>
              </a:rPr>
              <a:t>Création d’une Base de données ayant pour but de </a:t>
            </a:r>
          </a:p>
          <a:p>
            <a:pPr algn="just"/>
            <a:r>
              <a:rPr lang="fr-FR" dirty="0">
                <a:solidFill>
                  <a:srgbClr val="FFFFFF"/>
                </a:solidFill>
              </a:rPr>
              <a:t>ressembler à Twitch</a:t>
            </a:r>
          </a:p>
        </p:txBody>
      </p:sp>
      <p:pic>
        <p:nvPicPr>
          <p:cNvPr id="1026" name="Picture 2" descr="Twitch Icône Logo - Image gratuite sur Pixabay - Pixabay">
            <a:extLst>
              <a:ext uri="{FF2B5EF4-FFF2-40B4-BE49-F238E27FC236}">
                <a16:creationId xmlns:a16="http://schemas.microsoft.com/office/drawing/2014/main" id="{E6BF2982-D3EC-F3D6-DDA9-31DCF6FC7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35" y="15566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30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CA3602-3FA6-C0DE-88D4-A9C07F449AD0}"/>
              </a:ext>
            </a:extLst>
          </p:cNvPr>
          <p:cNvSpPr>
            <a:spLocks noGrp="1"/>
          </p:cNvSpPr>
          <p:nvPr>
            <p:ph type="title"/>
          </p:nvPr>
        </p:nvSpPr>
        <p:spPr/>
        <p:txBody>
          <a:bodyPr>
            <a:normAutofit/>
          </a:bodyPr>
          <a:lstStyle/>
          <a:p>
            <a:pPr algn="ctr"/>
            <a:r>
              <a:rPr lang="fr-FR" sz="4400" dirty="0"/>
              <a:t>Exemples d’Insertions</a:t>
            </a:r>
          </a:p>
        </p:txBody>
      </p:sp>
      <p:pic>
        <p:nvPicPr>
          <p:cNvPr id="4" name="Espace réservé du contenu 3">
            <a:extLst>
              <a:ext uri="{FF2B5EF4-FFF2-40B4-BE49-F238E27FC236}">
                <a16:creationId xmlns:a16="http://schemas.microsoft.com/office/drawing/2014/main" id="{B3F642BC-BA0A-58FF-25F1-885287B04896}"/>
              </a:ext>
            </a:extLst>
          </p:cNvPr>
          <p:cNvPicPr>
            <a:picLocks noGrp="1" noChangeAspect="1"/>
          </p:cNvPicPr>
          <p:nvPr>
            <p:ph idx="1"/>
          </p:nvPr>
        </p:nvPicPr>
        <p:blipFill>
          <a:blip r:embed="rId2"/>
          <a:stretch>
            <a:fillRect/>
          </a:stretch>
        </p:blipFill>
        <p:spPr>
          <a:xfrm>
            <a:off x="542429" y="1909127"/>
            <a:ext cx="4985389" cy="3039746"/>
          </a:xfrm>
          <a:prstGeom prst="rect">
            <a:avLst/>
          </a:prstGeom>
        </p:spPr>
      </p:pic>
      <p:pic>
        <p:nvPicPr>
          <p:cNvPr id="5" name="Image 4">
            <a:extLst>
              <a:ext uri="{FF2B5EF4-FFF2-40B4-BE49-F238E27FC236}">
                <a16:creationId xmlns:a16="http://schemas.microsoft.com/office/drawing/2014/main" id="{457854C2-940A-0E94-4EDB-1DE45A41DF4C}"/>
              </a:ext>
            </a:extLst>
          </p:cNvPr>
          <p:cNvPicPr>
            <a:picLocks noChangeAspect="1"/>
          </p:cNvPicPr>
          <p:nvPr/>
        </p:nvPicPr>
        <p:blipFill>
          <a:blip r:embed="rId3"/>
          <a:stretch>
            <a:fillRect/>
          </a:stretch>
        </p:blipFill>
        <p:spPr>
          <a:xfrm>
            <a:off x="6625381" y="3162959"/>
            <a:ext cx="4810969" cy="3329916"/>
          </a:xfrm>
          <a:prstGeom prst="rect">
            <a:avLst/>
          </a:prstGeom>
        </p:spPr>
      </p:pic>
    </p:spTree>
    <p:extLst>
      <p:ext uri="{BB962C8B-B14F-4D97-AF65-F5344CB8AC3E}">
        <p14:creationId xmlns:p14="http://schemas.microsoft.com/office/powerpoint/2010/main" val="250074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8F060-35E0-473C-5A4C-F3CAEA261902}"/>
              </a:ext>
            </a:extLst>
          </p:cNvPr>
          <p:cNvSpPr>
            <a:spLocks noGrp="1"/>
          </p:cNvSpPr>
          <p:nvPr>
            <p:ph type="title"/>
          </p:nvPr>
        </p:nvSpPr>
        <p:spPr/>
        <p:txBody>
          <a:bodyPr>
            <a:normAutofit/>
          </a:bodyPr>
          <a:lstStyle/>
          <a:p>
            <a:pPr algn="ctr"/>
            <a:r>
              <a:rPr lang="fr-FR" sz="4400" dirty="0"/>
              <a:t>Création d’un nouvel utilisateur </a:t>
            </a:r>
          </a:p>
        </p:txBody>
      </p:sp>
      <p:sp>
        <p:nvSpPr>
          <p:cNvPr id="3" name="Espace réservé du contenu 2">
            <a:extLst>
              <a:ext uri="{FF2B5EF4-FFF2-40B4-BE49-F238E27FC236}">
                <a16:creationId xmlns:a16="http://schemas.microsoft.com/office/drawing/2014/main" id="{96557BED-0442-BA51-DE29-CBA0E8E9C30E}"/>
              </a:ext>
            </a:extLst>
          </p:cNvPr>
          <p:cNvSpPr>
            <a:spLocks noGrp="1"/>
          </p:cNvSpPr>
          <p:nvPr>
            <p:ph idx="1"/>
          </p:nvPr>
        </p:nvSpPr>
        <p:spPr>
          <a:xfrm>
            <a:off x="777240" y="1825625"/>
            <a:ext cx="10659110" cy="1816735"/>
          </a:xfrm>
        </p:spPr>
        <p:txBody>
          <a:bodyPr>
            <a:normAutofit/>
          </a:bodyPr>
          <a:lstStyle/>
          <a:p>
            <a:pPr marL="0" indent="0" algn="l">
              <a:buNone/>
            </a:pPr>
            <a:r>
              <a:rPr lang="fr-FR" b="0" i="0" u="none" strike="noStrike" dirty="0">
                <a:solidFill>
                  <a:schemeClr val="tx1"/>
                </a:solidFill>
                <a:effectLst/>
              </a:rPr>
              <a:t>Pour cette étape, nous avons choisi de créer un nouvel utilisateur </a:t>
            </a:r>
            <a:r>
              <a:rPr lang="fr-FR" dirty="0">
                <a:solidFill>
                  <a:schemeClr val="tx1"/>
                </a:solidFill>
              </a:rPr>
              <a:t>nommé </a:t>
            </a:r>
            <a:r>
              <a:rPr lang="fr-FR" b="0" i="0" u="none" strike="noStrike" dirty="0">
                <a:solidFill>
                  <a:schemeClr val="tx1"/>
                </a:solidFill>
                <a:effectLst/>
              </a:rPr>
              <a:t>Allan, en référence à Allan Turing, auquel nous avons uniquement restreint le droit de modifier les tables.</a:t>
            </a:r>
          </a:p>
          <a:p>
            <a:endParaRPr lang="fr-FR" dirty="0"/>
          </a:p>
          <a:p>
            <a:pPr marL="0" indent="0">
              <a:buNone/>
            </a:pPr>
            <a:r>
              <a:rPr lang="fr-FR" dirty="0"/>
              <a:t>Le membre du groupe ayant réalisé cette tâche est Hugo</a:t>
            </a:r>
          </a:p>
        </p:txBody>
      </p:sp>
      <p:sp>
        <p:nvSpPr>
          <p:cNvPr id="5" name="ZoneTexte 4">
            <a:extLst>
              <a:ext uri="{FF2B5EF4-FFF2-40B4-BE49-F238E27FC236}">
                <a16:creationId xmlns:a16="http://schemas.microsoft.com/office/drawing/2014/main" id="{7A2E3D7C-A11A-9BB9-C2AF-9CCB70C755FB}"/>
              </a:ext>
            </a:extLst>
          </p:cNvPr>
          <p:cNvSpPr txBox="1"/>
          <p:nvPr/>
        </p:nvSpPr>
        <p:spPr>
          <a:xfrm>
            <a:off x="0" y="3954454"/>
            <a:ext cx="5486245" cy="461665"/>
          </a:xfrm>
          <a:prstGeom prst="rect">
            <a:avLst/>
          </a:prstGeom>
          <a:noFill/>
        </p:spPr>
        <p:txBody>
          <a:bodyPr wrap="none" rtlCol="0">
            <a:spAutoFit/>
          </a:bodyPr>
          <a:lstStyle/>
          <a:p>
            <a:r>
              <a:rPr lang="fr-FR" sz="2400" dirty="0">
                <a:solidFill>
                  <a:schemeClr val="tx2"/>
                </a:solidFill>
              </a:rPr>
              <a:t>Voici donc le code permettant d’y parvenir</a:t>
            </a:r>
          </a:p>
        </p:txBody>
      </p:sp>
      <p:pic>
        <p:nvPicPr>
          <p:cNvPr id="6" name="Image 5">
            <a:extLst>
              <a:ext uri="{FF2B5EF4-FFF2-40B4-BE49-F238E27FC236}">
                <a16:creationId xmlns:a16="http://schemas.microsoft.com/office/drawing/2014/main" id="{149B2491-D2B4-2500-22E8-3026806F5CF2}"/>
              </a:ext>
            </a:extLst>
          </p:cNvPr>
          <p:cNvPicPr>
            <a:picLocks noChangeAspect="1"/>
          </p:cNvPicPr>
          <p:nvPr/>
        </p:nvPicPr>
        <p:blipFill>
          <a:blip r:embed="rId2"/>
          <a:stretch>
            <a:fillRect/>
          </a:stretch>
        </p:blipFill>
        <p:spPr>
          <a:xfrm>
            <a:off x="-1" y="4526875"/>
            <a:ext cx="12335115" cy="1325563"/>
          </a:xfrm>
          <a:prstGeom prst="rect">
            <a:avLst/>
          </a:prstGeom>
        </p:spPr>
      </p:pic>
      <p:pic>
        <p:nvPicPr>
          <p:cNvPr id="4" name="Image 3">
            <a:extLst>
              <a:ext uri="{FF2B5EF4-FFF2-40B4-BE49-F238E27FC236}">
                <a16:creationId xmlns:a16="http://schemas.microsoft.com/office/drawing/2014/main" id="{ABD9CAE1-9A19-E3A3-3054-C9767D415610}"/>
              </a:ext>
            </a:extLst>
          </p:cNvPr>
          <p:cNvPicPr>
            <a:picLocks noChangeAspect="1"/>
          </p:cNvPicPr>
          <p:nvPr/>
        </p:nvPicPr>
        <p:blipFill>
          <a:blip r:embed="rId3"/>
          <a:stretch>
            <a:fillRect/>
          </a:stretch>
        </p:blipFill>
        <p:spPr>
          <a:xfrm>
            <a:off x="0" y="4505493"/>
            <a:ext cx="12192000" cy="1643002"/>
          </a:xfrm>
          <a:prstGeom prst="rect">
            <a:avLst/>
          </a:prstGeom>
        </p:spPr>
      </p:pic>
    </p:spTree>
    <p:extLst>
      <p:ext uri="{BB962C8B-B14F-4D97-AF65-F5344CB8AC3E}">
        <p14:creationId xmlns:p14="http://schemas.microsoft.com/office/powerpoint/2010/main" val="3816506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B50532-B8E5-1ACE-9BBD-E5810DC464B8}"/>
              </a:ext>
            </a:extLst>
          </p:cNvPr>
          <p:cNvSpPr>
            <a:spLocks noGrp="1"/>
          </p:cNvSpPr>
          <p:nvPr>
            <p:ph type="title"/>
          </p:nvPr>
        </p:nvSpPr>
        <p:spPr/>
        <p:txBody>
          <a:bodyPr>
            <a:normAutofit/>
          </a:bodyPr>
          <a:lstStyle/>
          <a:p>
            <a:r>
              <a:rPr lang="fr-FR" sz="4400" dirty="0"/>
              <a:t>Mise en place de la répartition des requêtes</a:t>
            </a:r>
          </a:p>
        </p:txBody>
      </p:sp>
      <p:sp>
        <p:nvSpPr>
          <p:cNvPr id="3" name="Espace réservé du contenu 2">
            <a:extLst>
              <a:ext uri="{FF2B5EF4-FFF2-40B4-BE49-F238E27FC236}">
                <a16:creationId xmlns:a16="http://schemas.microsoft.com/office/drawing/2014/main" id="{E53AB0C8-50E6-254D-A240-D86EEBC73070}"/>
              </a:ext>
            </a:extLst>
          </p:cNvPr>
          <p:cNvSpPr>
            <a:spLocks noGrp="1"/>
          </p:cNvSpPr>
          <p:nvPr>
            <p:ph idx="1"/>
          </p:nvPr>
        </p:nvSpPr>
        <p:spPr>
          <a:xfrm>
            <a:off x="777240" y="1825625"/>
            <a:ext cx="10659110" cy="1603375"/>
          </a:xfrm>
        </p:spPr>
        <p:txBody>
          <a:bodyPr>
            <a:normAutofit/>
          </a:bodyPr>
          <a:lstStyle/>
          <a:p>
            <a:pPr marL="0" indent="0" algn="just">
              <a:buNone/>
            </a:pPr>
            <a:r>
              <a:rPr lang="fr-FR" sz="1800" b="0" i="0" u="none" strike="noStrike">
                <a:solidFill>
                  <a:schemeClr val="tx1"/>
                </a:solidFill>
                <a:effectLst/>
              </a:rPr>
              <a:t>Pour répartir les requêtes de manière organisée, nous avons opté pour la suivante : </a:t>
            </a:r>
          </a:p>
          <a:p>
            <a:pPr marL="0" indent="0" algn="just">
              <a:buNone/>
            </a:pPr>
            <a:r>
              <a:rPr lang="fr-FR" sz="1800">
                <a:solidFill>
                  <a:schemeClr val="tx1"/>
                </a:solidFill>
              </a:rPr>
              <a:t>C</a:t>
            </a:r>
            <a:r>
              <a:rPr lang="fr-FR" sz="1800" b="0" i="0" u="none" strike="noStrike">
                <a:solidFill>
                  <a:schemeClr val="tx1"/>
                </a:solidFill>
                <a:effectLst/>
              </a:rPr>
              <a:t>haque membre devra accomplir 5 requêtes impliquant au moins 6 jointures. En outre, chaque personne sera assignée à une requête spécifique. De plus, la mise en œuvre de la suppression ou du changement en cascade a été appliquée de la manière suivante : </a:t>
            </a:r>
            <a:endParaRPr lang="fr-FR" dirty="0">
              <a:solidFill>
                <a:schemeClr val="tx1"/>
              </a:solidFill>
            </a:endParaRPr>
          </a:p>
        </p:txBody>
      </p:sp>
      <p:pic>
        <p:nvPicPr>
          <p:cNvPr id="4" name="Image 3">
            <a:extLst>
              <a:ext uri="{FF2B5EF4-FFF2-40B4-BE49-F238E27FC236}">
                <a16:creationId xmlns:a16="http://schemas.microsoft.com/office/drawing/2014/main" id="{BEDCC7FC-C4A6-8DC1-69B9-DD109C82D760}"/>
              </a:ext>
            </a:extLst>
          </p:cNvPr>
          <p:cNvPicPr>
            <a:picLocks noChangeAspect="1"/>
          </p:cNvPicPr>
          <p:nvPr/>
        </p:nvPicPr>
        <p:blipFill>
          <a:blip r:embed="rId2"/>
          <a:stretch>
            <a:fillRect/>
          </a:stretch>
        </p:blipFill>
        <p:spPr>
          <a:xfrm>
            <a:off x="777240" y="4139026"/>
            <a:ext cx="10821752" cy="434317"/>
          </a:xfrm>
          <a:prstGeom prst="rect">
            <a:avLst/>
          </a:prstGeom>
        </p:spPr>
      </p:pic>
    </p:spTree>
    <p:extLst>
      <p:ext uri="{BB962C8B-B14F-4D97-AF65-F5344CB8AC3E}">
        <p14:creationId xmlns:p14="http://schemas.microsoft.com/office/powerpoint/2010/main" val="1549703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8E62E-E409-B2C0-E616-9B3085425813}"/>
              </a:ext>
            </a:extLst>
          </p:cNvPr>
          <p:cNvSpPr>
            <a:spLocks noGrp="1"/>
          </p:cNvSpPr>
          <p:nvPr>
            <p:ph type="title"/>
          </p:nvPr>
        </p:nvSpPr>
        <p:spPr/>
        <p:txBody>
          <a:bodyPr>
            <a:normAutofit/>
          </a:bodyPr>
          <a:lstStyle/>
          <a:p>
            <a:pPr algn="ctr"/>
            <a:r>
              <a:rPr lang="fr-FR" sz="4400" dirty="0"/>
              <a:t>Exemples de requêtes </a:t>
            </a:r>
          </a:p>
        </p:txBody>
      </p:sp>
      <p:pic>
        <p:nvPicPr>
          <p:cNvPr id="4" name="Espace réservé du contenu 3">
            <a:extLst>
              <a:ext uri="{FF2B5EF4-FFF2-40B4-BE49-F238E27FC236}">
                <a16:creationId xmlns:a16="http://schemas.microsoft.com/office/drawing/2014/main" id="{E68E9031-BC58-6322-5CCD-138341438D4E}"/>
              </a:ext>
            </a:extLst>
          </p:cNvPr>
          <p:cNvPicPr>
            <a:picLocks noGrp="1" noChangeAspect="1"/>
          </p:cNvPicPr>
          <p:nvPr>
            <p:ph idx="1"/>
          </p:nvPr>
        </p:nvPicPr>
        <p:blipFill>
          <a:blip r:embed="rId2"/>
          <a:stretch>
            <a:fillRect/>
          </a:stretch>
        </p:blipFill>
        <p:spPr>
          <a:xfrm>
            <a:off x="777240" y="1615080"/>
            <a:ext cx="7482840" cy="2401325"/>
          </a:xfrm>
          <a:prstGeom prst="rect">
            <a:avLst/>
          </a:prstGeom>
        </p:spPr>
      </p:pic>
      <p:pic>
        <p:nvPicPr>
          <p:cNvPr id="5" name="Image 4">
            <a:extLst>
              <a:ext uri="{FF2B5EF4-FFF2-40B4-BE49-F238E27FC236}">
                <a16:creationId xmlns:a16="http://schemas.microsoft.com/office/drawing/2014/main" id="{A131A219-0411-E6F6-D96B-C10EEB3A7E39}"/>
              </a:ext>
            </a:extLst>
          </p:cNvPr>
          <p:cNvPicPr>
            <a:picLocks noChangeAspect="1"/>
          </p:cNvPicPr>
          <p:nvPr/>
        </p:nvPicPr>
        <p:blipFill>
          <a:blip r:embed="rId3"/>
          <a:stretch>
            <a:fillRect/>
          </a:stretch>
        </p:blipFill>
        <p:spPr>
          <a:xfrm>
            <a:off x="3663950" y="4193556"/>
            <a:ext cx="7772400" cy="2494248"/>
          </a:xfrm>
          <a:prstGeom prst="rect">
            <a:avLst/>
          </a:prstGeom>
        </p:spPr>
      </p:pic>
    </p:spTree>
    <p:extLst>
      <p:ext uri="{BB962C8B-B14F-4D97-AF65-F5344CB8AC3E}">
        <p14:creationId xmlns:p14="http://schemas.microsoft.com/office/powerpoint/2010/main" val="223903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Motifs colorés sur le ciel">
            <a:extLst>
              <a:ext uri="{FF2B5EF4-FFF2-40B4-BE49-F238E27FC236}">
                <a16:creationId xmlns:a16="http://schemas.microsoft.com/office/drawing/2014/main" id="{857C8077-2E86-DF95-55C8-4570C01190A2}"/>
              </a:ext>
            </a:extLst>
          </p:cNvPr>
          <p:cNvPicPr>
            <a:picLocks noChangeAspect="1"/>
          </p:cNvPicPr>
          <p:nvPr/>
        </p:nvPicPr>
        <p:blipFill rotWithShape="1">
          <a:blip r:embed="rId2">
            <a:alphaModFix amt="40000"/>
          </a:blip>
          <a:srcRect t="5527" r="-1" b="10181"/>
          <a:stretch/>
        </p:blipFill>
        <p:spPr>
          <a:xfrm>
            <a:off x="-140171" y="-593254"/>
            <a:ext cx="12332171" cy="7502003"/>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71C996E2-44D7-3B6E-5C30-19FA00D71457}"/>
              </a:ext>
            </a:extLst>
          </p:cNvPr>
          <p:cNvSpPr>
            <a:spLocks noGrp="1"/>
          </p:cNvSpPr>
          <p:nvPr>
            <p:ph type="ctrTitle"/>
          </p:nvPr>
        </p:nvSpPr>
        <p:spPr>
          <a:xfrm>
            <a:off x="2617227" y="786706"/>
            <a:ext cx="6954496" cy="3801332"/>
          </a:xfrm>
        </p:spPr>
        <p:txBody>
          <a:bodyPr>
            <a:noAutofit/>
          </a:bodyPr>
          <a:lstStyle/>
          <a:p>
            <a:br>
              <a:rPr lang="fr-FR" sz="8800" dirty="0">
                <a:solidFill>
                  <a:schemeClr val="bg2"/>
                </a:solidFill>
              </a:rPr>
            </a:br>
            <a:br>
              <a:rPr lang="fr-FR" sz="8800" dirty="0">
                <a:solidFill>
                  <a:schemeClr val="bg2"/>
                </a:solidFill>
              </a:rPr>
            </a:br>
            <a:br>
              <a:rPr lang="fr-FR" sz="8800" dirty="0">
                <a:solidFill>
                  <a:schemeClr val="bg2"/>
                </a:solidFill>
              </a:rPr>
            </a:br>
            <a:br>
              <a:rPr lang="fr-FR" sz="8800" dirty="0">
                <a:solidFill>
                  <a:schemeClr val="bg2"/>
                </a:solidFill>
              </a:rPr>
            </a:br>
            <a:br>
              <a:rPr lang="fr-FR" sz="8800" dirty="0">
                <a:solidFill>
                  <a:schemeClr val="bg2"/>
                </a:solidFill>
              </a:rPr>
            </a:br>
            <a:br>
              <a:rPr lang="fr-FR" sz="8800" dirty="0">
                <a:solidFill>
                  <a:schemeClr val="bg2"/>
                </a:solidFill>
              </a:rPr>
            </a:br>
            <a:br>
              <a:rPr lang="fr-FR" sz="8800" dirty="0">
                <a:solidFill>
                  <a:schemeClr val="bg2"/>
                </a:solidFill>
              </a:rPr>
            </a:br>
            <a:br>
              <a:rPr lang="fr-FR" sz="8800" dirty="0">
                <a:solidFill>
                  <a:schemeClr val="bg2"/>
                </a:solidFill>
              </a:rPr>
            </a:br>
            <a:r>
              <a:rPr lang="fr-FR" sz="8800" dirty="0">
                <a:solidFill>
                  <a:schemeClr val="bg2"/>
                </a:solidFill>
              </a:rPr>
              <a:t>Merci de nous avoir écouté </a:t>
            </a:r>
          </a:p>
        </p:txBody>
      </p:sp>
    </p:spTree>
    <p:extLst>
      <p:ext uri="{BB962C8B-B14F-4D97-AF65-F5344CB8AC3E}">
        <p14:creationId xmlns:p14="http://schemas.microsoft.com/office/powerpoint/2010/main" val="3451166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4C191B-71FA-3450-7473-ED790C917973}"/>
              </a:ext>
            </a:extLst>
          </p:cNvPr>
          <p:cNvSpPr>
            <a:spLocks noGrp="1"/>
          </p:cNvSpPr>
          <p:nvPr>
            <p:ph type="title"/>
          </p:nvPr>
        </p:nvSpPr>
        <p:spPr/>
        <p:txBody>
          <a:bodyPr/>
          <a:lstStyle/>
          <a:p>
            <a:pPr algn="ctr"/>
            <a:r>
              <a:rPr lang="fr-FR" dirty="0"/>
              <a:t>Membres du Projet </a:t>
            </a:r>
          </a:p>
        </p:txBody>
      </p:sp>
      <p:sp>
        <p:nvSpPr>
          <p:cNvPr id="3" name="Espace réservé du contenu 2">
            <a:extLst>
              <a:ext uri="{FF2B5EF4-FFF2-40B4-BE49-F238E27FC236}">
                <a16:creationId xmlns:a16="http://schemas.microsoft.com/office/drawing/2014/main" id="{3ED93C6D-2076-B290-9F57-97FB3F7BC7D2}"/>
              </a:ext>
            </a:extLst>
          </p:cNvPr>
          <p:cNvSpPr>
            <a:spLocks noGrp="1"/>
          </p:cNvSpPr>
          <p:nvPr>
            <p:ph idx="1"/>
          </p:nvPr>
        </p:nvSpPr>
        <p:spPr>
          <a:xfrm>
            <a:off x="777240" y="1825625"/>
            <a:ext cx="3609023" cy="4246563"/>
          </a:xfrm>
        </p:spPr>
        <p:txBody>
          <a:bodyPr>
            <a:normAutofit/>
          </a:bodyPr>
          <a:lstStyle/>
          <a:p>
            <a:r>
              <a:rPr lang="fr-FR" sz="4000" dirty="0">
                <a:solidFill>
                  <a:schemeClr val="tx1"/>
                </a:solidFill>
              </a:rPr>
              <a:t>GALLEY Hugo</a:t>
            </a:r>
          </a:p>
          <a:p>
            <a:r>
              <a:rPr lang="fr-FR" sz="4000" dirty="0">
                <a:solidFill>
                  <a:schemeClr val="tx1"/>
                </a:solidFill>
              </a:rPr>
              <a:t>JARJOURA Christophe</a:t>
            </a:r>
          </a:p>
          <a:p>
            <a:r>
              <a:rPr lang="fr-FR" sz="4000" dirty="0">
                <a:solidFill>
                  <a:schemeClr val="tx1"/>
                </a:solidFill>
              </a:rPr>
              <a:t>BENMOUSSA Maïssa</a:t>
            </a:r>
          </a:p>
          <a:p>
            <a:r>
              <a:rPr lang="fr-FR" sz="4000" dirty="0">
                <a:solidFill>
                  <a:schemeClr val="tx1"/>
                </a:solidFill>
              </a:rPr>
              <a:t>Aziz </a:t>
            </a:r>
          </a:p>
        </p:txBody>
      </p:sp>
      <p:sp>
        <p:nvSpPr>
          <p:cNvPr id="4" name="ZoneTexte 3">
            <a:extLst>
              <a:ext uri="{FF2B5EF4-FFF2-40B4-BE49-F238E27FC236}">
                <a16:creationId xmlns:a16="http://schemas.microsoft.com/office/drawing/2014/main" id="{DD9466DC-176F-58BA-1F7D-67B7C57C92BE}"/>
              </a:ext>
            </a:extLst>
          </p:cNvPr>
          <p:cNvSpPr txBox="1"/>
          <p:nvPr/>
        </p:nvSpPr>
        <p:spPr>
          <a:xfrm>
            <a:off x="5647673" y="1690688"/>
            <a:ext cx="5675856" cy="1508105"/>
          </a:xfrm>
          <a:prstGeom prst="rect">
            <a:avLst/>
          </a:prstGeom>
          <a:noFill/>
        </p:spPr>
        <p:txBody>
          <a:bodyPr wrap="square" rtlCol="0">
            <a:spAutoFit/>
          </a:bodyPr>
          <a:lstStyle/>
          <a:p>
            <a:pPr algn="ctr"/>
            <a:r>
              <a:rPr lang="fr-FR" sz="4800" dirty="0">
                <a:solidFill>
                  <a:schemeClr val="tx1">
                    <a:lumMod val="65000"/>
                    <a:lumOff val="35000"/>
                  </a:schemeClr>
                </a:solidFill>
              </a:rPr>
              <a:t>Chef de projet  </a:t>
            </a:r>
          </a:p>
          <a:p>
            <a:pPr algn="ctr"/>
            <a:r>
              <a:rPr lang="fr-FR" sz="4400" dirty="0"/>
              <a:t>GUY Justine</a:t>
            </a:r>
          </a:p>
        </p:txBody>
      </p:sp>
      <p:pic>
        <p:nvPicPr>
          <p:cNvPr id="2050" name="Picture 2" descr="Équipe - Icônes gens gratuites">
            <a:extLst>
              <a:ext uri="{FF2B5EF4-FFF2-40B4-BE49-F238E27FC236}">
                <a16:creationId xmlns:a16="http://schemas.microsoft.com/office/drawing/2014/main" id="{63CF21FB-0560-5936-5A92-BC56BACF3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6212" y="3158473"/>
            <a:ext cx="3699527" cy="369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97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2CA5D0-FDB3-5345-002D-51998268AD85}"/>
              </a:ext>
            </a:extLst>
          </p:cNvPr>
          <p:cNvSpPr>
            <a:spLocks noGrp="1"/>
          </p:cNvSpPr>
          <p:nvPr>
            <p:ph type="title"/>
          </p:nvPr>
        </p:nvSpPr>
        <p:spPr/>
        <p:txBody>
          <a:bodyPr>
            <a:normAutofit/>
          </a:bodyPr>
          <a:lstStyle/>
          <a:p>
            <a:pPr algn="ctr"/>
            <a:r>
              <a:rPr lang="fr-FR" dirty="0"/>
              <a:t>Présentation du projet</a:t>
            </a:r>
          </a:p>
        </p:txBody>
      </p:sp>
      <p:sp>
        <p:nvSpPr>
          <p:cNvPr id="3" name="Espace réservé du contenu 2">
            <a:extLst>
              <a:ext uri="{FF2B5EF4-FFF2-40B4-BE49-F238E27FC236}">
                <a16:creationId xmlns:a16="http://schemas.microsoft.com/office/drawing/2014/main" id="{F1640062-6850-F8AB-2A68-E24A260BF8A5}"/>
              </a:ext>
            </a:extLst>
          </p:cNvPr>
          <p:cNvSpPr>
            <a:spLocks noGrp="1"/>
          </p:cNvSpPr>
          <p:nvPr>
            <p:ph idx="1"/>
          </p:nvPr>
        </p:nvSpPr>
        <p:spPr>
          <a:xfrm>
            <a:off x="1920031" y="1690688"/>
            <a:ext cx="9494729" cy="404008"/>
          </a:xfrm>
        </p:spPr>
        <p:txBody>
          <a:bodyPr>
            <a:noAutofit/>
          </a:bodyPr>
          <a:lstStyle/>
          <a:p>
            <a:pPr marL="0" indent="0">
              <a:buNone/>
            </a:pPr>
            <a:r>
              <a:rPr lang="fr-FR" sz="2400" dirty="0"/>
              <a:t>Le projet Twitch a pour But de récréer la base de données de </a:t>
            </a:r>
            <a:r>
              <a:rPr lang="fr-FR" sz="2400" dirty="0" err="1"/>
              <a:t>Twitch.tv</a:t>
            </a:r>
            <a:r>
              <a:rPr lang="fr-FR" sz="2400" dirty="0"/>
              <a:t> </a:t>
            </a:r>
          </a:p>
        </p:txBody>
      </p:sp>
      <p:sp>
        <p:nvSpPr>
          <p:cNvPr id="4" name="ZoneTexte 3">
            <a:extLst>
              <a:ext uri="{FF2B5EF4-FFF2-40B4-BE49-F238E27FC236}">
                <a16:creationId xmlns:a16="http://schemas.microsoft.com/office/drawing/2014/main" id="{6D862984-374D-777F-1398-A063470C9036}"/>
              </a:ext>
            </a:extLst>
          </p:cNvPr>
          <p:cNvSpPr txBox="1"/>
          <p:nvPr/>
        </p:nvSpPr>
        <p:spPr>
          <a:xfrm>
            <a:off x="4209372" y="2263086"/>
            <a:ext cx="4697260" cy="584775"/>
          </a:xfrm>
          <a:prstGeom prst="rect">
            <a:avLst/>
          </a:prstGeom>
          <a:noFill/>
        </p:spPr>
        <p:txBody>
          <a:bodyPr wrap="square" rtlCol="0">
            <a:spAutoFit/>
          </a:bodyPr>
          <a:lstStyle/>
          <a:p>
            <a:r>
              <a:rPr lang="fr-FR" sz="3200" dirty="0"/>
              <a:t>Contraintes Techniques</a:t>
            </a:r>
          </a:p>
        </p:txBody>
      </p:sp>
      <p:sp>
        <p:nvSpPr>
          <p:cNvPr id="5" name="ZoneTexte 4">
            <a:extLst>
              <a:ext uri="{FF2B5EF4-FFF2-40B4-BE49-F238E27FC236}">
                <a16:creationId xmlns:a16="http://schemas.microsoft.com/office/drawing/2014/main" id="{A9AB14B7-4269-39F5-4245-CE2409FE9A77}"/>
              </a:ext>
            </a:extLst>
          </p:cNvPr>
          <p:cNvSpPr txBox="1"/>
          <p:nvPr/>
        </p:nvSpPr>
        <p:spPr>
          <a:xfrm>
            <a:off x="777240" y="3420259"/>
            <a:ext cx="3707704" cy="2308324"/>
          </a:xfrm>
          <a:prstGeom prst="rect">
            <a:avLst/>
          </a:prstGeom>
          <a:noFill/>
        </p:spPr>
        <p:txBody>
          <a:bodyPr wrap="square" rtlCol="0">
            <a:spAutoFit/>
          </a:bodyPr>
          <a:lstStyle/>
          <a:p>
            <a:pPr marL="285750" indent="-285750" algn="just">
              <a:buFont typeface="Arial" panose="020B0604020202020204" pitchFamily="34" charset="0"/>
              <a:buChar char="•"/>
            </a:pPr>
            <a:r>
              <a:rPr lang="fr-FR" dirty="0"/>
              <a:t>Création de 50 tables minimum</a:t>
            </a:r>
          </a:p>
          <a:p>
            <a:pPr marL="285750" indent="-285750" algn="just">
              <a:buFont typeface="Arial" panose="020B0604020202020204" pitchFamily="34" charset="0"/>
              <a:buChar char="•"/>
            </a:pPr>
            <a:r>
              <a:rPr lang="fr-FR" dirty="0"/>
              <a:t>Fournir un MCD </a:t>
            </a:r>
          </a:p>
          <a:p>
            <a:pPr marL="285750" indent="-285750" algn="just">
              <a:buFont typeface="Arial" panose="020B0604020202020204" pitchFamily="34" charset="0"/>
              <a:buChar char="•"/>
            </a:pPr>
            <a:r>
              <a:rPr lang="fr-FR" dirty="0"/>
              <a:t>Fournir un MLD</a:t>
            </a:r>
          </a:p>
          <a:p>
            <a:pPr marL="285750" indent="-285750" algn="just">
              <a:buFont typeface="Arial" panose="020B0604020202020204" pitchFamily="34" charset="0"/>
              <a:buChar char="•"/>
            </a:pPr>
            <a:r>
              <a:rPr lang="fr-FR" dirty="0"/>
              <a:t>Fournir un MPD</a:t>
            </a:r>
          </a:p>
          <a:p>
            <a:pPr marL="285750" indent="-285750" algn="just">
              <a:buFont typeface="Arial" panose="020B0604020202020204" pitchFamily="34" charset="0"/>
              <a:buChar char="•"/>
            </a:pPr>
            <a:r>
              <a:rPr lang="fr-FR" dirty="0"/>
              <a:t>Crée un nouvel utilisateur n’ayant pas de droit de modifier les tables</a:t>
            </a:r>
          </a:p>
          <a:p>
            <a:pPr marL="285750" indent="-285750" algn="just">
              <a:buFont typeface="Arial" panose="020B0604020202020204" pitchFamily="34" charset="0"/>
              <a:buChar char="•"/>
            </a:pPr>
            <a:r>
              <a:rPr lang="fr-FR" dirty="0"/>
              <a:t>Appliquer la suppression et l’update en cascade</a:t>
            </a:r>
          </a:p>
        </p:txBody>
      </p:sp>
      <p:sp>
        <p:nvSpPr>
          <p:cNvPr id="6" name="ZoneTexte 5">
            <a:extLst>
              <a:ext uri="{FF2B5EF4-FFF2-40B4-BE49-F238E27FC236}">
                <a16:creationId xmlns:a16="http://schemas.microsoft.com/office/drawing/2014/main" id="{7E7DA04A-4815-60A6-EA45-A35BE3B7E4CC}"/>
              </a:ext>
            </a:extLst>
          </p:cNvPr>
          <p:cNvSpPr txBox="1"/>
          <p:nvPr/>
        </p:nvSpPr>
        <p:spPr>
          <a:xfrm>
            <a:off x="800266" y="2949394"/>
            <a:ext cx="4864922" cy="461665"/>
          </a:xfrm>
          <a:prstGeom prst="rect">
            <a:avLst/>
          </a:prstGeom>
          <a:noFill/>
        </p:spPr>
        <p:txBody>
          <a:bodyPr wrap="none" rtlCol="0">
            <a:spAutoFit/>
          </a:bodyPr>
          <a:lstStyle/>
          <a:p>
            <a:r>
              <a:rPr lang="fr-FR" sz="2400" dirty="0"/>
              <a:t>Sur la création de la Base de Données</a:t>
            </a:r>
          </a:p>
        </p:txBody>
      </p:sp>
      <p:sp>
        <p:nvSpPr>
          <p:cNvPr id="7" name="ZoneTexte 6">
            <a:extLst>
              <a:ext uri="{FF2B5EF4-FFF2-40B4-BE49-F238E27FC236}">
                <a16:creationId xmlns:a16="http://schemas.microsoft.com/office/drawing/2014/main" id="{123C371C-83E6-78EC-656E-48D98D84ACC3}"/>
              </a:ext>
            </a:extLst>
          </p:cNvPr>
          <p:cNvSpPr txBox="1"/>
          <p:nvPr/>
        </p:nvSpPr>
        <p:spPr>
          <a:xfrm>
            <a:off x="6942133" y="3429000"/>
            <a:ext cx="3707704" cy="2862322"/>
          </a:xfrm>
          <a:prstGeom prst="rect">
            <a:avLst/>
          </a:prstGeom>
          <a:noFill/>
        </p:spPr>
        <p:txBody>
          <a:bodyPr wrap="square" rtlCol="0">
            <a:spAutoFit/>
          </a:bodyPr>
          <a:lstStyle/>
          <a:p>
            <a:pPr marL="285750" indent="-285750" algn="just">
              <a:buFont typeface="Arial" panose="020B0604020202020204" pitchFamily="34" charset="0"/>
              <a:buChar char="•"/>
            </a:pPr>
            <a:r>
              <a:rPr lang="fr-FR" dirty="0"/>
              <a:t>Devront être réaliser par l’utilisateur crée précédemment </a:t>
            </a:r>
          </a:p>
          <a:p>
            <a:pPr marL="285750" indent="-285750" algn="just">
              <a:buFont typeface="Arial" panose="020B0604020202020204" pitchFamily="34" charset="0"/>
              <a:buChar char="•"/>
            </a:pPr>
            <a:r>
              <a:rPr lang="fr-FR" dirty="0"/>
              <a:t>Rédiger 10 requêtes</a:t>
            </a:r>
          </a:p>
          <a:p>
            <a:pPr marL="285750" indent="-285750" algn="just">
              <a:buFont typeface="Arial" panose="020B0604020202020204" pitchFamily="34" charset="0"/>
              <a:buChar char="•"/>
            </a:pPr>
            <a:r>
              <a:rPr lang="fr-FR" dirty="0"/>
              <a:t>5 des requêtes doivent contenir au minimum 6 jointures</a:t>
            </a:r>
          </a:p>
          <a:p>
            <a:pPr marL="285750" indent="-285750" algn="just">
              <a:buFont typeface="Arial" panose="020B0604020202020204" pitchFamily="34" charset="0"/>
              <a:buChar char="•"/>
            </a:pPr>
            <a:r>
              <a:rPr lang="fr-FR" dirty="0"/>
              <a:t>Plusieurs requêtes pour modifier les tables sans supprimer les données </a:t>
            </a:r>
          </a:p>
          <a:p>
            <a:pPr marL="285750" indent="-285750" algn="just">
              <a:buFont typeface="Arial" panose="020B0604020202020204" pitchFamily="34" charset="0"/>
              <a:buChar char="•"/>
            </a:pPr>
            <a:r>
              <a:rPr lang="fr-FR" dirty="0"/>
              <a:t>Appliquer la suppression et l’update en cascade</a:t>
            </a:r>
          </a:p>
        </p:txBody>
      </p:sp>
      <p:sp>
        <p:nvSpPr>
          <p:cNvPr id="8" name="ZoneTexte 7">
            <a:extLst>
              <a:ext uri="{FF2B5EF4-FFF2-40B4-BE49-F238E27FC236}">
                <a16:creationId xmlns:a16="http://schemas.microsoft.com/office/drawing/2014/main" id="{54278294-46F8-F066-4266-5EE83C11DDC8}"/>
              </a:ext>
            </a:extLst>
          </p:cNvPr>
          <p:cNvSpPr txBox="1"/>
          <p:nvPr/>
        </p:nvSpPr>
        <p:spPr>
          <a:xfrm>
            <a:off x="6942133" y="2949394"/>
            <a:ext cx="2730812" cy="461665"/>
          </a:xfrm>
          <a:prstGeom prst="rect">
            <a:avLst/>
          </a:prstGeom>
          <a:noFill/>
        </p:spPr>
        <p:txBody>
          <a:bodyPr wrap="none" rtlCol="0">
            <a:spAutoFit/>
          </a:bodyPr>
          <a:lstStyle/>
          <a:p>
            <a:r>
              <a:rPr lang="fr-FR" sz="2400" dirty="0"/>
              <a:t>Sur les requêtes SQL</a:t>
            </a:r>
          </a:p>
        </p:txBody>
      </p:sp>
    </p:spTree>
    <p:extLst>
      <p:ext uri="{BB962C8B-B14F-4D97-AF65-F5344CB8AC3E}">
        <p14:creationId xmlns:p14="http://schemas.microsoft.com/office/powerpoint/2010/main" val="3303738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28A739-9732-461A-A853-1E4989EFF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110C6A7-D16B-4C77-8E1C-AD3F05B5A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9" name="decorative circles">
            <a:extLst>
              <a:ext uri="{FF2B5EF4-FFF2-40B4-BE49-F238E27FC236}">
                <a16:creationId xmlns:a16="http://schemas.microsoft.com/office/drawing/2014/main" id="{147F989C-8016-4A7A-872B-625A48589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36970" y="205026"/>
            <a:ext cx="4261934" cy="3450708"/>
            <a:chOff x="6836970" y="205026"/>
            <a:chExt cx="4261934" cy="3450708"/>
          </a:xfrm>
        </p:grpSpPr>
        <p:sp>
          <p:nvSpPr>
            <p:cNvPr id="30" name="Oval 29">
              <a:extLst>
                <a:ext uri="{FF2B5EF4-FFF2-40B4-BE49-F238E27FC236}">
                  <a16:creationId xmlns:a16="http://schemas.microsoft.com/office/drawing/2014/main" id="{95F03776-272E-4D73-AEB2-1153C7657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F135E6C-8AEE-4784-AD32-7F6662363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36970" y="205026"/>
              <a:ext cx="329411" cy="32941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0EA2893-9C26-42FA-B205-7BC860A05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33FA4EF-A81A-4259-9A1D-B8FAA0FC6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776A281-6D34-431B-B6D3-3739782C2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75253" y="1870595"/>
              <a:ext cx="279298" cy="279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F6A6EB38-6668-482B-AE9F-C5CD902FE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EC69DDB0-CBE2-50FC-A5AC-DAC9B1359F23}"/>
              </a:ext>
            </a:extLst>
          </p:cNvPr>
          <p:cNvSpPr>
            <a:spLocks noGrp="1"/>
          </p:cNvSpPr>
          <p:nvPr>
            <p:ph type="title"/>
          </p:nvPr>
        </p:nvSpPr>
        <p:spPr>
          <a:xfrm>
            <a:off x="777239" y="777240"/>
            <a:ext cx="6168331" cy="2493876"/>
          </a:xfrm>
        </p:spPr>
        <p:txBody>
          <a:bodyPr anchor="b">
            <a:normAutofit/>
          </a:bodyPr>
          <a:lstStyle/>
          <a:p>
            <a:r>
              <a:rPr lang="fr-FR" sz="4400" dirty="0"/>
              <a:t>Méthodes de Travail</a:t>
            </a:r>
          </a:p>
        </p:txBody>
      </p:sp>
      <p:sp>
        <p:nvSpPr>
          <p:cNvPr id="37" name="Oval 2">
            <a:extLst>
              <a:ext uri="{FF2B5EF4-FFF2-40B4-BE49-F238E27FC236}">
                <a16:creationId xmlns:a16="http://schemas.microsoft.com/office/drawing/2014/main" id="{170F1B99-B713-43B1-8E57-B88FEE6FE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1">
            <a:extLst>
              <a:ext uri="{FF2B5EF4-FFF2-40B4-BE49-F238E27FC236}">
                <a16:creationId xmlns:a16="http://schemas.microsoft.com/office/drawing/2014/main" id="{A9A446E8-F042-49A3-AA02-3FF2F236B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869" y="1"/>
            <a:ext cx="3252489" cy="2962080"/>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a:extLst>
              <a:ext uri="{FF2B5EF4-FFF2-40B4-BE49-F238E27FC236}">
                <a16:creationId xmlns:a16="http://schemas.microsoft.com/office/drawing/2014/main" id="{8BF2931D-7F5F-4DA4-7D27-917DF721ADD6}"/>
              </a:ext>
            </a:extLst>
          </p:cNvPr>
          <p:cNvPicPr>
            <a:picLocks noChangeAspect="1"/>
          </p:cNvPicPr>
          <p:nvPr/>
        </p:nvPicPr>
        <p:blipFill rotWithShape="1">
          <a:blip r:embed="rId2"/>
          <a:srcRect r="15665" b="-1"/>
          <a:stretch/>
        </p:blipFill>
        <p:spPr>
          <a:xfrm>
            <a:off x="7851906" y="294630"/>
            <a:ext cx="2101892" cy="2049946"/>
          </a:xfrm>
          <a:prstGeom prst="rect">
            <a:avLst/>
          </a:prstGeom>
        </p:spPr>
      </p:pic>
      <p:pic>
        <p:nvPicPr>
          <p:cNvPr id="41" name="Graphic 40">
            <a:extLst>
              <a:ext uri="{FF2B5EF4-FFF2-40B4-BE49-F238E27FC236}">
                <a16:creationId xmlns:a16="http://schemas.microsoft.com/office/drawing/2014/main" id="{8DF2F6D9-C508-4D35-92B7-1550771658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18963" r="52721" b="17441"/>
          <a:stretch/>
        </p:blipFill>
        <p:spPr>
          <a:xfrm>
            <a:off x="10854666" y="0"/>
            <a:ext cx="1334286" cy="2962082"/>
          </a:xfrm>
          <a:prstGeom prst="rect">
            <a:avLst/>
          </a:prstGeom>
        </p:spPr>
      </p:pic>
      <p:sp>
        <p:nvSpPr>
          <p:cNvPr id="3" name="Espace réservé du contenu 2">
            <a:extLst>
              <a:ext uri="{FF2B5EF4-FFF2-40B4-BE49-F238E27FC236}">
                <a16:creationId xmlns:a16="http://schemas.microsoft.com/office/drawing/2014/main" id="{33A096D3-B1A6-A8DF-3FB3-D179650AAEBB}"/>
              </a:ext>
            </a:extLst>
          </p:cNvPr>
          <p:cNvSpPr>
            <a:spLocks noGrp="1"/>
          </p:cNvSpPr>
          <p:nvPr>
            <p:ph idx="1"/>
          </p:nvPr>
        </p:nvSpPr>
        <p:spPr>
          <a:xfrm>
            <a:off x="777239" y="3428999"/>
            <a:ext cx="6168331" cy="2747963"/>
          </a:xfrm>
        </p:spPr>
        <p:txBody>
          <a:bodyPr anchor="t">
            <a:normAutofit/>
          </a:bodyPr>
          <a:lstStyle/>
          <a:p>
            <a:pPr marL="0" indent="0" algn="just">
              <a:buNone/>
            </a:pPr>
            <a:r>
              <a:rPr lang="fr-FR" sz="2400" dirty="0"/>
              <a:t>Afin de pouvoir repartir au mieux notre travail, nous avons utilisé un Trello pouf fixer les objectifs et les deadlines de chaque tâche. Nous avons également utilisé un chanel de discussion sur Discord. </a:t>
            </a:r>
          </a:p>
        </p:txBody>
      </p:sp>
      <p:pic>
        <p:nvPicPr>
          <p:cNvPr id="5" name="Image 4">
            <a:extLst>
              <a:ext uri="{FF2B5EF4-FFF2-40B4-BE49-F238E27FC236}">
                <a16:creationId xmlns:a16="http://schemas.microsoft.com/office/drawing/2014/main" id="{3894B451-4981-E811-57C5-2B3017E7E3AB}"/>
              </a:ext>
            </a:extLst>
          </p:cNvPr>
          <p:cNvPicPr>
            <a:picLocks noChangeAspect="1"/>
          </p:cNvPicPr>
          <p:nvPr/>
        </p:nvPicPr>
        <p:blipFill rotWithShape="1">
          <a:blip r:embed="rId5"/>
          <a:srcRect l="22626" r="20374"/>
          <a:stretch/>
        </p:blipFill>
        <p:spPr>
          <a:xfrm>
            <a:off x="9009167" y="3555345"/>
            <a:ext cx="2809990" cy="2809990"/>
          </a:xfrm>
          <a:prstGeom prst="rect">
            <a:avLst/>
          </a:prstGeom>
        </p:spPr>
      </p:pic>
    </p:spTree>
    <p:extLst>
      <p:ext uri="{BB962C8B-B14F-4D97-AF65-F5344CB8AC3E}">
        <p14:creationId xmlns:p14="http://schemas.microsoft.com/office/powerpoint/2010/main" val="207120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BFF32-5DD5-4AE2-D24A-A1D871243952}"/>
              </a:ext>
            </a:extLst>
          </p:cNvPr>
          <p:cNvSpPr>
            <a:spLocks noGrp="1"/>
          </p:cNvSpPr>
          <p:nvPr>
            <p:ph type="title"/>
          </p:nvPr>
        </p:nvSpPr>
        <p:spPr/>
        <p:txBody>
          <a:bodyPr>
            <a:normAutofit/>
          </a:bodyPr>
          <a:lstStyle/>
          <a:p>
            <a:r>
              <a:rPr lang="fr-FR" sz="4400" dirty="0"/>
              <a:t>Création des tables </a:t>
            </a:r>
          </a:p>
        </p:txBody>
      </p:sp>
      <p:sp>
        <p:nvSpPr>
          <p:cNvPr id="3" name="Espace réservé du contenu 2">
            <a:extLst>
              <a:ext uri="{FF2B5EF4-FFF2-40B4-BE49-F238E27FC236}">
                <a16:creationId xmlns:a16="http://schemas.microsoft.com/office/drawing/2014/main" id="{6CC61A30-2D17-AE85-32D7-1CF6B63312F7}"/>
              </a:ext>
            </a:extLst>
          </p:cNvPr>
          <p:cNvSpPr>
            <a:spLocks noGrp="1"/>
          </p:cNvSpPr>
          <p:nvPr>
            <p:ph idx="1"/>
          </p:nvPr>
        </p:nvSpPr>
        <p:spPr>
          <a:xfrm>
            <a:off x="777240" y="1825625"/>
            <a:ext cx="10659110" cy="3584575"/>
          </a:xfrm>
        </p:spPr>
        <p:txBody>
          <a:bodyPr>
            <a:normAutofit/>
          </a:bodyPr>
          <a:lstStyle/>
          <a:p>
            <a:pPr marL="0" indent="0" algn="just">
              <a:buNone/>
            </a:pPr>
            <a:r>
              <a:rPr lang="fr-FR" b="0" i="0" u="none" strike="noStrike" dirty="0">
                <a:solidFill>
                  <a:schemeClr val="tx1"/>
                </a:solidFill>
                <a:effectLst/>
              </a:rPr>
              <a:t>Pour concevoir nos tables, nous nous sommes rassemblés en groupe pour ensuite naviguer sur l'interface Twitch, déterminant ainsi les tables nécessaires à notre projet. </a:t>
            </a:r>
          </a:p>
          <a:p>
            <a:pPr marL="0" indent="0" algn="just">
              <a:buNone/>
            </a:pPr>
            <a:endParaRPr lang="fr-FR" b="0" i="0" u="none" strike="noStrike" dirty="0">
              <a:solidFill>
                <a:schemeClr val="tx1"/>
              </a:solidFill>
              <a:effectLst/>
            </a:endParaRPr>
          </a:p>
          <a:p>
            <a:pPr marL="0" indent="0" algn="just">
              <a:buNone/>
            </a:pPr>
            <a:r>
              <a:rPr lang="fr-FR" b="0" i="0" u="none" strike="noStrike" dirty="0">
                <a:solidFill>
                  <a:schemeClr val="tx1"/>
                </a:solidFill>
                <a:effectLst/>
              </a:rPr>
              <a:t>Au départ, nous avions identifié 50 tables, cependant, nous avons choisi d'en ajouter 20 supplémentaires pour enrichir notre conception.</a:t>
            </a:r>
          </a:p>
          <a:p>
            <a:pPr marL="0" indent="0" algn="just">
              <a:buNone/>
            </a:pPr>
            <a:endParaRPr lang="fr-FR" dirty="0">
              <a:solidFill>
                <a:schemeClr val="tx1"/>
              </a:solidFill>
            </a:endParaRPr>
          </a:p>
          <a:p>
            <a:pPr marL="0" indent="0" algn="just">
              <a:buNone/>
            </a:pPr>
            <a:r>
              <a:rPr lang="fr-FR" b="0" i="0" u="none" strike="noStrike" dirty="0">
                <a:solidFill>
                  <a:schemeClr val="tx1"/>
                </a:solidFill>
                <a:effectLst/>
              </a:rPr>
              <a:t>Afin de répartir équitablement la charge de travail, chaque membre du groupe s'est vu attribuer la responsabilité de créer 10 tables.</a:t>
            </a:r>
          </a:p>
        </p:txBody>
      </p:sp>
    </p:spTree>
    <p:extLst>
      <p:ext uri="{BB962C8B-B14F-4D97-AF65-F5344CB8AC3E}">
        <p14:creationId xmlns:p14="http://schemas.microsoft.com/office/powerpoint/2010/main" val="3522379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7555E0-3536-4F79-4F2B-FED021B86EFB}"/>
              </a:ext>
            </a:extLst>
          </p:cNvPr>
          <p:cNvSpPr>
            <a:spLocks noGrp="1"/>
          </p:cNvSpPr>
          <p:nvPr>
            <p:ph type="title"/>
          </p:nvPr>
        </p:nvSpPr>
        <p:spPr>
          <a:xfrm>
            <a:off x="709891" y="2931317"/>
            <a:ext cx="5047488" cy="995363"/>
          </a:xfrm>
        </p:spPr>
        <p:txBody>
          <a:bodyPr vert="horz" lIns="91440" tIns="45720" rIns="91440" bIns="45720" rtlCol="0" anchor="b">
            <a:normAutofit/>
          </a:bodyPr>
          <a:lstStyle/>
          <a:p>
            <a:pPr algn="ctr"/>
            <a:r>
              <a:rPr lang="en-US" dirty="0"/>
              <a:t>MCD</a:t>
            </a:r>
          </a:p>
        </p:txBody>
      </p:sp>
      <p:pic>
        <p:nvPicPr>
          <p:cNvPr id="5" name="Espace réservé du contenu 4">
            <a:extLst>
              <a:ext uri="{FF2B5EF4-FFF2-40B4-BE49-F238E27FC236}">
                <a16:creationId xmlns:a16="http://schemas.microsoft.com/office/drawing/2014/main" id="{08B34812-EEF9-75D3-AAB6-F221B18B1334}"/>
              </a:ext>
            </a:extLst>
          </p:cNvPr>
          <p:cNvPicPr>
            <a:picLocks noGrp="1" noChangeAspect="1"/>
          </p:cNvPicPr>
          <p:nvPr>
            <p:ph idx="1"/>
          </p:nvPr>
        </p:nvPicPr>
        <p:blipFill>
          <a:blip r:embed="rId2"/>
          <a:stretch>
            <a:fillRect/>
          </a:stretch>
        </p:blipFill>
        <p:spPr>
          <a:xfrm>
            <a:off x="5320146" y="636719"/>
            <a:ext cx="6400800" cy="5974812"/>
          </a:xfrm>
          <a:prstGeom prst="rect">
            <a:avLst/>
          </a:prstGeom>
        </p:spPr>
      </p:pic>
    </p:spTree>
    <p:extLst>
      <p:ext uri="{BB962C8B-B14F-4D97-AF65-F5344CB8AC3E}">
        <p14:creationId xmlns:p14="http://schemas.microsoft.com/office/powerpoint/2010/main" val="738346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8CBE3-9DED-DC10-3AAC-9CD025809392}"/>
              </a:ext>
            </a:extLst>
          </p:cNvPr>
          <p:cNvSpPr>
            <a:spLocks noGrp="1"/>
          </p:cNvSpPr>
          <p:nvPr>
            <p:ph type="title"/>
          </p:nvPr>
        </p:nvSpPr>
        <p:spPr>
          <a:xfrm>
            <a:off x="709891" y="1670566"/>
            <a:ext cx="5047488" cy="2387600"/>
          </a:xfrm>
        </p:spPr>
        <p:txBody>
          <a:bodyPr vert="horz" lIns="91440" tIns="45720" rIns="91440" bIns="45720" rtlCol="0" anchor="b">
            <a:normAutofit/>
          </a:bodyPr>
          <a:lstStyle/>
          <a:p>
            <a:pPr algn="ctr"/>
            <a:r>
              <a:rPr lang="en-US" dirty="0"/>
              <a:t>MLD</a:t>
            </a:r>
          </a:p>
        </p:txBody>
      </p:sp>
      <p:pic>
        <p:nvPicPr>
          <p:cNvPr id="5" name="Espace réservé du contenu 4">
            <a:extLst>
              <a:ext uri="{FF2B5EF4-FFF2-40B4-BE49-F238E27FC236}">
                <a16:creationId xmlns:a16="http://schemas.microsoft.com/office/drawing/2014/main" id="{685FBF7F-0D26-E454-DFD8-F7072FA80A51}"/>
              </a:ext>
            </a:extLst>
          </p:cNvPr>
          <p:cNvPicPr>
            <a:picLocks noGrp="1" noChangeAspect="1"/>
          </p:cNvPicPr>
          <p:nvPr>
            <p:ph idx="1"/>
          </p:nvPr>
        </p:nvPicPr>
        <p:blipFill>
          <a:blip r:embed="rId2"/>
          <a:stretch>
            <a:fillRect/>
          </a:stretch>
        </p:blipFill>
        <p:spPr>
          <a:xfrm>
            <a:off x="5078506" y="68057"/>
            <a:ext cx="6948288" cy="6485864"/>
          </a:xfrm>
          <a:prstGeom prst="rect">
            <a:avLst/>
          </a:prstGeom>
        </p:spPr>
      </p:pic>
    </p:spTree>
    <p:extLst>
      <p:ext uri="{BB962C8B-B14F-4D97-AF65-F5344CB8AC3E}">
        <p14:creationId xmlns:p14="http://schemas.microsoft.com/office/powerpoint/2010/main" val="348372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96588-4476-7B1C-EE71-70DE36F79A8C}"/>
              </a:ext>
            </a:extLst>
          </p:cNvPr>
          <p:cNvSpPr>
            <a:spLocks noGrp="1"/>
          </p:cNvSpPr>
          <p:nvPr>
            <p:ph type="title"/>
          </p:nvPr>
        </p:nvSpPr>
        <p:spPr/>
        <p:txBody>
          <a:bodyPr>
            <a:normAutofit/>
          </a:bodyPr>
          <a:lstStyle/>
          <a:p>
            <a:pPr algn="ctr"/>
            <a:r>
              <a:rPr lang="fr-FR" sz="4400" dirty="0"/>
              <a:t>Exemple code création table</a:t>
            </a:r>
          </a:p>
        </p:txBody>
      </p:sp>
      <p:pic>
        <p:nvPicPr>
          <p:cNvPr id="4" name="Espace réservé du contenu 3">
            <a:extLst>
              <a:ext uri="{FF2B5EF4-FFF2-40B4-BE49-F238E27FC236}">
                <a16:creationId xmlns:a16="http://schemas.microsoft.com/office/drawing/2014/main" id="{C06D1820-4FDE-85BA-E098-749C22D5E845}"/>
              </a:ext>
            </a:extLst>
          </p:cNvPr>
          <p:cNvPicPr>
            <a:picLocks noGrp="1" noChangeAspect="1"/>
          </p:cNvPicPr>
          <p:nvPr>
            <p:ph idx="1"/>
          </p:nvPr>
        </p:nvPicPr>
        <p:blipFill>
          <a:blip r:embed="rId2"/>
          <a:stretch>
            <a:fillRect/>
          </a:stretch>
        </p:blipFill>
        <p:spPr>
          <a:xfrm>
            <a:off x="777240" y="1803241"/>
            <a:ext cx="4312920" cy="3251517"/>
          </a:xfrm>
          <a:prstGeom prst="rect">
            <a:avLst/>
          </a:prstGeom>
        </p:spPr>
      </p:pic>
      <p:pic>
        <p:nvPicPr>
          <p:cNvPr id="5" name="Image 4">
            <a:extLst>
              <a:ext uri="{FF2B5EF4-FFF2-40B4-BE49-F238E27FC236}">
                <a16:creationId xmlns:a16="http://schemas.microsoft.com/office/drawing/2014/main" id="{7B5A93B3-8BDA-A3DC-2733-8EA0A774B976}"/>
              </a:ext>
            </a:extLst>
          </p:cNvPr>
          <p:cNvPicPr>
            <a:picLocks noChangeAspect="1"/>
          </p:cNvPicPr>
          <p:nvPr/>
        </p:nvPicPr>
        <p:blipFill>
          <a:blip r:embed="rId3"/>
          <a:stretch>
            <a:fillRect/>
          </a:stretch>
        </p:blipFill>
        <p:spPr>
          <a:xfrm>
            <a:off x="6650990" y="3157490"/>
            <a:ext cx="4312920" cy="3335385"/>
          </a:xfrm>
          <a:prstGeom prst="rect">
            <a:avLst/>
          </a:prstGeom>
        </p:spPr>
      </p:pic>
    </p:spTree>
    <p:extLst>
      <p:ext uri="{BB962C8B-B14F-4D97-AF65-F5344CB8AC3E}">
        <p14:creationId xmlns:p14="http://schemas.microsoft.com/office/powerpoint/2010/main" val="2815305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F6EAE-6E8D-299A-0A97-B36DAA240E8A}"/>
              </a:ext>
            </a:extLst>
          </p:cNvPr>
          <p:cNvSpPr>
            <a:spLocks noGrp="1"/>
          </p:cNvSpPr>
          <p:nvPr>
            <p:ph type="title"/>
          </p:nvPr>
        </p:nvSpPr>
        <p:spPr/>
        <p:txBody>
          <a:bodyPr>
            <a:normAutofit/>
          </a:bodyPr>
          <a:lstStyle/>
          <a:p>
            <a:pPr algn="ctr"/>
            <a:r>
              <a:rPr lang="fr-FR" sz="4400" dirty="0"/>
              <a:t>Insertion d’informations</a:t>
            </a:r>
          </a:p>
        </p:txBody>
      </p:sp>
      <p:sp>
        <p:nvSpPr>
          <p:cNvPr id="3" name="Espace réservé du contenu 2">
            <a:extLst>
              <a:ext uri="{FF2B5EF4-FFF2-40B4-BE49-F238E27FC236}">
                <a16:creationId xmlns:a16="http://schemas.microsoft.com/office/drawing/2014/main" id="{697CC00A-5203-6C8A-4EE0-CEE5C8D0F67C}"/>
              </a:ext>
            </a:extLst>
          </p:cNvPr>
          <p:cNvSpPr>
            <a:spLocks noGrp="1"/>
          </p:cNvSpPr>
          <p:nvPr>
            <p:ph idx="1"/>
          </p:nvPr>
        </p:nvSpPr>
        <p:spPr/>
        <p:txBody>
          <a:bodyPr/>
          <a:lstStyle/>
          <a:p>
            <a:pPr marL="0" indent="0">
              <a:buNone/>
            </a:pPr>
            <a:endParaRPr lang="fr-FR" dirty="0">
              <a:solidFill>
                <a:srgbClr val="374151"/>
              </a:solidFill>
              <a:latin typeface="Söhne"/>
            </a:endParaRPr>
          </a:p>
          <a:p>
            <a:pPr marL="0" indent="0" algn="just">
              <a:buNone/>
            </a:pPr>
            <a:r>
              <a:rPr lang="fr-FR" b="0" i="0" u="none" strike="noStrike" dirty="0">
                <a:solidFill>
                  <a:schemeClr val="tx1"/>
                </a:solidFill>
                <a:effectLst/>
              </a:rPr>
              <a:t>Dans le cadre de notre projet fictif reposant sur une base de données, nous avons choisi d'exploiter les capacités d'une intelligence artificielle, en l'occurrence le modèle GPT-3.5 turbo. Nous lui avons fourni nos tables avec leurs liaisons , sollicitant ainsi la génération d'insertions de données cohérentes et réalistes, en parfaite adéquation avec notre proposition.</a:t>
            </a:r>
          </a:p>
          <a:p>
            <a:pPr marL="0" indent="0" algn="just">
              <a:buNone/>
            </a:pPr>
            <a:endParaRPr lang="fr-FR" dirty="0">
              <a:solidFill>
                <a:schemeClr val="tx1"/>
              </a:solidFill>
            </a:endParaRPr>
          </a:p>
          <a:p>
            <a:pPr marL="0" indent="0">
              <a:buNone/>
            </a:pPr>
            <a:r>
              <a:rPr lang="fr-FR" dirty="0"/>
              <a:t>Les membres du groupe en charge de cette tâche étaient : Hugo et Christophe.</a:t>
            </a:r>
          </a:p>
        </p:txBody>
      </p:sp>
    </p:spTree>
    <p:extLst>
      <p:ext uri="{BB962C8B-B14F-4D97-AF65-F5344CB8AC3E}">
        <p14:creationId xmlns:p14="http://schemas.microsoft.com/office/powerpoint/2010/main" val="3886068245"/>
      </p:ext>
    </p:extLst>
  </p:cSld>
  <p:clrMapOvr>
    <a:masterClrMapping/>
  </p:clrMapOvr>
</p:sld>
</file>

<file path=ppt/theme/theme1.xml><?xml version="1.0" encoding="utf-8"?>
<a:theme xmlns:a="http://schemas.openxmlformats.org/drawingml/2006/main" name="ConfettiVTI">
  <a:themeElements>
    <a:clrScheme name="AnalogousFromLightSeedRightStep">
      <a:dk1>
        <a:srgbClr val="000000"/>
      </a:dk1>
      <a:lt1>
        <a:srgbClr val="FFFFFF"/>
      </a:lt1>
      <a:dk2>
        <a:srgbClr val="243341"/>
      </a:dk2>
      <a:lt2>
        <a:srgbClr val="E8E2E7"/>
      </a:lt2>
      <a:accent1>
        <a:srgbClr val="7DAD88"/>
      </a:accent1>
      <a:accent2>
        <a:srgbClr val="6FAC96"/>
      </a:accent2>
      <a:accent3>
        <a:srgbClr val="7DA9AC"/>
      </a:accent3>
      <a:accent4>
        <a:srgbClr val="7B9EBE"/>
      </a:accent4>
      <a:accent5>
        <a:srgbClr val="9399CA"/>
      </a:accent5>
      <a:accent6>
        <a:srgbClr val="8F7BBE"/>
      </a:accent6>
      <a:hlink>
        <a:srgbClr val="AE699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5849</TotalTime>
  <Words>470</Words>
  <Application>Microsoft Macintosh PowerPoint</Application>
  <PresentationFormat>Grand écran</PresentationFormat>
  <Paragraphs>53</Paragraphs>
  <Slides>14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Arial</vt:lpstr>
      <vt:lpstr>Calibri</vt:lpstr>
      <vt:lpstr>Gill Sans Nova</vt:lpstr>
      <vt:lpstr>Söhne</vt:lpstr>
      <vt:lpstr>ConfettiVTI</vt:lpstr>
      <vt:lpstr>Projet Twatch</vt:lpstr>
      <vt:lpstr>Membres du Projet </vt:lpstr>
      <vt:lpstr>Présentation du projet</vt:lpstr>
      <vt:lpstr>Méthodes de Travail</vt:lpstr>
      <vt:lpstr>Création des tables </vt:lpstr>
      <vt:lpstr>MCD</vt:lpstr>
      <vt:lpstr>MLD</vt:lpstr>
      <vt:lpstr>Exemple code création table</vt:lpstr>
      <vt:lpstr>Insertion d’informations</vt:lpstr>
      <vt:lpstr>Exemples d’Insertions</vt:lpstr>
      <vt:lpstr>Création d’un nouvel utilisateur </vt:lpstr>
      <vt:lpstr>Mise en place de la répartition des requêtes</vt:lpstr>
      <vt:lpstr>Exemples de requêtes </vt:lpstr>
      <vt:lpstr>        Merci de nous avoir écouté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Twotch</dc:title>
  <dc:creator>GALLEY Hugo</dc:creator>
  <cp:lastModifiedBy>GALLEY Hugo</cp:lastModifiedBy>
  <cp:revision>18</cp:revision>
  <dcterms:created xsi:type="dcterms:W3CDTF">2023-12-02T11:17:44Z</dcterms:created>
  <dcterms:modified xsi:type="dcterms:W3CDTF">2023-12-06T14:10:58Z</dcterms:modified>
</cp:coreProperties>
</file>